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8" r:id="rId3"/>
    <p:sldId id="257" r:id="rId4"/>
    <p:sldId id="259" r:id="rId5"/>
    <p:sldId id="258" r:id="rId6"/>
    <p:sldId id="276" r:id="rId7"/>
    <p:sldId id="277" r:id="rId8"/>
    <p:sldId id="278" r:id="rId9"/>
    <p:sldId id="285" r:id="rId10"/>
    <p:sldId id="260" r:id="rId11"/>
    <p:sldId id="279" r:id="rId12"/>
    <p:sldId id="286" r:id="rId13"/>
    <p:sldId id="280" r:id="rId14"/>
    <p:sldId id="288" r:id="rId15"/>
    <p:sldId id="289" r:id="rId16"/>
    <p:sldId id="287" r:id="rId17"/>
    <p:sldId id="292" r:id="rId18"/>
    <p:sldId id="293" r:id="rId19"/>
    <p:sldId id="294" r:id="rId20"/>
    <p:sldId id="295" r:id="rId21"/>
    <p:sldId id="297" r:id="rId22"/>
    <p:sldId id="284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87624-1AAA-4D8F-8102-569B7F2E1B85}" type="datetimeFigureOut">
              <a:rPr lang="en-GB" smtClean="0"/>
              <a:t>09/09/2015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76E5F-6749-4C12-9477-23B8EFE60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1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E7A88-709B-46F4-B460-7B79AFF6D717}" type="datetimeFigureOut">
              <a:rPr lang="en-GB" smtClean="0"/>
              <a:t>09/09/2015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EE3D5-DD3C-4C9F-8066-ECDFD82A1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26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78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6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15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3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1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06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93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6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749361"/>
            <a:ext cx="9144000" cy="1760601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fr-FR" dirty="0" smtClean="0"/>
              <a:t>Titre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Sous-titre</a:t>
            </a:r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85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534"/>
            <a:ext cx="12192000" cy="135636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99" y="454849"/>
            <a:ext cx="2106347" cy="506840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325582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3D2FE7CE-BBD4-47AB-A114-DEBFEB813291}" type="datetime1">
              <a:rPr lang="en-GB" smtClean="0"/>
              <a:pPr/>
              <a:t>09/09/2015</a:t>
            </a:fld>
            <a:endParaRPr lang="en-GB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86BFFD7-B729-4A73-9C0B-16B3429A805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" y="637705"/>
            <a:ext cx="223404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9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86E3-7804-40F6-8E05-EB67DC790C8D}" type="datetime1">
              <a:rPr lang="en-GB" smtClean="0"/>
              <a:t>09/09/2015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5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C76A-07F3-41CC-AC38-F49448AEF12F}" type="datetime1">
              <a:rPr lang="en-GB" smtClean="0"/>
              <a:t>09/09/2015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68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304803"/>
            <a:ext cx="10515600" cy="9882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72423"/>
            <a:ext cx="10515600" cy="370453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672A-9BA1-4BDE-BA62-4EF2050A7DF7}" type="datetime1">
              <a:rPr lang="en-GB" smtClean="0"/>
              <a:t>09/09/2015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31036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86BFFD7-B729-4A73-9C0B-16B3429A805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1"/>
          <a:stretch/>
        </p:blipFill>
        <p:spPr>
          <a:xfrm>
            <a:off x="0" y="0"/>
            <a:ext cx="12192000" cy="11254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99" y="454849"/>
            <a:ext cx="2106347" cy="5068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" y="637705"/>
            <a:ext cx="223404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674E-9E15-4FD6-A08B-682304B022C3}" type="datetime1">
              <a:rPr lang="en-GB" smtClean="0"/>
              <a:t>09/09/2015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9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7B1C9-C9AD-4301-B621-32D717ECC41F}" type="datetime1">
              <a:rPr lang="en-GB" smtClean="0"/>
              <a:t>09/09/2015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7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25FA-ADD5-4371-AC66-21FDD00A4A10}" type="datetime1">
              <a:rPr lang="en-GB" smtClean="0"/>
              <a:t>09/09/2015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EFC3-1CA6-4FDB-8357-3EAA376544BF}" type="datetime1">
              <a:rPr lang="en-GB" smtClean="0"/>
              <a:t>09/09/2015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5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5B25-2A1C-419E-A72D-A3DE40EBB27D}" type="datetime1">
              <a:rPr lang="en-GB" smtClean="0"/>
              <a:t>09/09/2015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5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707F4-FAE3-4733-976A-33DDD44278B2}" type="datetime1">
              <a:rPr lang="en-GB" smtClean="0"/>
              <a:t>09/09/2015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6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18BE-DF8F-4567-B630-416991949EAF}" type="datetime1">
              <a:rPr lang="en-GB" smtClean="0"/>
              <a:t>09/09/2015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77132-682B-41BB-97A9-400C04DF3AFD}" type="datetime1">
              <a:rPr lang="en-GB" smtClean="0"/>
              <a:t>09/09/2015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BFFD7-B729-4A73-9C0B-16B3429A80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6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16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image" Target="../media/image1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image" Target="../media/image14.png"/><Relationship Id="rId5" Type="http://schemas.microsoft.com/office/2007/relationships/media" Target="../media/media4.avi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1614933"/>
            <a:ext cx="11301048" cy="2025747"/>
          </a:xfrm>
        </p:spPr>
        <p:txBody>
          <a:bodyPr/>
          <a:lstStyle/>
          <a:p>
            <a:r>
              <a:rPr lang="fr-FR" b="1" dirty="0" smtClean="0"/>
              <a:t>Active </a:t>
            </a:r>
            <a:r>
              <a:rPr lang="fr-FR" b="1" dirty="0" err="1" smtClean="0"/>
              <a:t>Damping</a:t>
            </a:r>
            <a:r>
              <a:rPr lang="fr-FR" b="1" dirty="0" smtClean="0"/>
              <a:t> of Missile </a:t>
            </a:r>
            <a:br>
              <a:rPr lang="fr-FR" b="1" dirty="0" smtClean="0"/>
            </a:br>
            <a:r>
              <a:rPr lang="fr-FR" b="1" dirty="0" err="1" smtClean="0"/>
              <a:t>Bending</a:t>
            </a:r>
            <a:r>
              <a:rPr lang="fr-FR" b="1" dirty="0" smtClean="0"/>
              <a:t> Vibrations</a:t>
            </a:r>
            <a:endParaRPr lang="en-GB" sz="4000" b="1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764248"/>
            <a:ext cx="9144000" cy="1655762"/>
          </a:xfrm>
        </p:spPr>
        <p:txBody>
          <a:bodyPr/>
          <a:lstStyle/>
          <a:p>
            <a:r>
              <a:rPr lang="fr-FR" dirty="0" smtClean="0"/>
              <a:t>Anatole VERHAEGEN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3048000" y="446856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err="1" smtClean="0"/>
              <a:t>Supervisor</a:t>
            </a:r>
            <a:r>
              <a:rPr lang="fr-FR" sz="2000" dirty="0" smtClean="0"/>
              <a:t> : Prof. </a:t>
            </a:r>
            <a:r>
              <a:rPr lang="fr-FR" sz="2000" dirty="0" err="1" smtClean="0"/>
              <a:t>Rafał</a:t>
            </a:r>
            <a:r>
              <a:rPr lang="fr-FR" sz="2000" dirty="0" smtClean="0"/>
              <a:t> </a:t>
            </a:r>
            <a:r>
              <a:rPr lang="fr-FR" sz="2000" dirty="0" err="1" smtClean="0"/>
              <a:t>Żbikowski</a:t>
            </a:r>
            <a:endParaRPr lang="fr-FR" sz="2000" dirty="0" smtClean="0"/>
          </a:p>
          <a:p>
            <a:pPr algn="ctr"/>
            <a:r>
              <a:rPr lang="fr-FR" sz="2000" dirty="0" smtClean="0"/>
              <a:t>MBDA </a:t>
            </a:r>
            <a:r>
              <a:rPr lang="fr-FR" sz="2000" dirty="0" err="1" smtClean="0"/>
              <a:t>coordinator</a:t>
            </a:r>
            <a:r>
              <a:rPr lang="fr-FR" sz="2000" dirty="0" smtClean="0"/>
              <a:t> : Mr Graham Wallis</a:t>
            </a:r>
            <a:endParaRPr lang="en-GB" sz="200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CDBE-CD41-4025-98FA-EE48FCE319CA}" type="datetime1">
              <a:rPr lang="en-GB" smtClean="0"/>
              <a:t>09/09/2015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3" y="2293035"/>
            <a:ext cx="10764726" cy="4439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93522" y="4945027"/>
            <a:ext cx="1038568" cy="103647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Lateral</a:t>
            </a:r>
            <a:r>
              <a:rPr lang="fr-FR" sz="3100" dirty="0" smtClean="0"/>
              <a:t> </a:t>
            </a:r>
            <a:r>
              <a:rPr lang="fr-FR" sz="3100" dirty="0" err="1" smtClean="0"/>
              <a:t>Acceleration</a:t>
            </a:r>
            <a:r>
              <a:rPr lang="fr-FR" sz="3100" dirty="0" smtClean="0"/>
              <a:t> Control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513034" y="5397093"/>
            <a:ext cx="281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0070C0"/>
                </a:solidFill>
              </a:rPr>
              <a:t>Pitch Rate Feedback</a:t>
            </a:r>
          </a:p>
          <a:p>
            <a:pPr algn="ctr"/>
            <a:r>
              <a:rPr lang="en-GB" sz="2000" dirty="0" smtClean="0">
                <a:solidFill>
                  <a:srgbClr val="0070C0"/>
                </a:solidFill>
              </a:rPr>
              <a:t>SPPO Damping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6270" y="2944042"/>
            <a:ext cx="1807235" cy="1025502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564152" y="3931100"/>
            <a:ext cx="281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PI Controller</a:t>
            </a:r>
          </a:p>
          <a:p>
            <a:pPr algn="ctr"/>
            <a:r>
              <a:rPr lang="en-GB" sz="2000" dirty="0" err="1" smtClean="0">
                <a:solidFill>
                  <a:schemeClr val="accent6">
                    <a:lumMod val="75000"/>
                  </a:schemeClr>
                </a:solidFill>
              </a:rPr>
              <a:t>Latax</a:t>
            </a:r>
            <a:r>
              <a:rPr lang="en-GB" sz="2000" dirty="0" smtClean="0">
                <a:solidFill>
                  <a:schemeClr val="accent6">
                    <a:lumMod val="75000"/>
                  </a:schemeClr>
                </a:solidFill>
              </a:rPr>
              <a:t> Control</a:t>
            </a: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2325" y="4775440"/>
                <a:ext cx="2051221" cy="1521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</a:t>
                </a:r>
                <a:r>
                  <a:rPr lang="en-GB" sz="1200" dirty="0" err="1" smtClean="0"/>
                  <a:t>latax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nozzle </a:t>
                </a:r>
                <a:r>
                  <a:rPr lang="en-GB" sz="1200" dirty="0" err="1" smtClean="0"/>
                  <a:t>inclinaison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𝑧𝐶𝐺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CG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IMU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pitch rate at IMU</a:t>
                </a:r>
                <a:endParaRPr lang="en-GB" sz="1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25" y="4775440"/>
                <a:ext cx="2051221" cy="1521827"/>
              </a:xfrm>
              <a:prstGeom prst="rect">
                <a:avLst/>
              </a:prstGeom>
              <a:blipFill rotWithShape="0">
                <a:blip r:embed="rId4"/>
                <a:stretch>
                  <a:fillRect b="-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.verhaegen\Downloads\notchFil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36" y="1629988"/>
            <a:ext cx="5495513" cy="47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12" y="3266506"/>
            <a:ext cx="5002977" cy="16881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Notch</a:t>
            </a:r>
            <a:r>
              <a:rPr lang="fr-FR" sz="3100" dirty="0" smtClean="0"/>
              <a:t> </a:t>
            </a:r>
            <a:r>
              <a:rPr lang="fr-FR" sz="3100" dirty="0" err="1" smtClean="0"/>
              <a:t>Filtering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11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224963" y="2247900"/>
            <a:ext cx="202406" cy="1917700"/>
          </a:xfrm>
          <a:prstGeom prst="rect">
            <a:avLst/>
          </a:prstGeom>
          <a:solidFill>
            <a:schemeClr val="accent2">
              <a:lumMod val="40000"/>
              <a:lumOff val="60000"/>
              <a:alpha val="4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692666" y="2913305"/>
                <a:ext cx="104168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GB" sz="1400" dirty="0" smtClean="0"/>
                  <a:t> bending mode frequency</a:t>
                </a:r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666" y="2913305"/>
                <a:ext cx="1041689" cy="954107"/>
              </a:xfrm>
              <a:prstGeom prst="rect">
                <a:avLst/>
              </a:prstGeom>
              <a:blipFill rotWithShape="1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endCxn id="8" idx="3"/>
          </p:cNvCxnSpPr>
          <p:nvPr/>
        </p:nvCxnSpPr>
        <p:spPr>
          <a:xfrm flipH="1" flipV="1">
            <a:off x="9427369" y="3206750"/>
            <a:ext cx="407058" cy="12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91709" y="3504558"/>
            <a:ext cx="699091" cy="362853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638840" y="4276725"/>
            <a:ext cx="371309" cy="37385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246641" y="3504559"/>
            <a:ext cx="758623" cy="362853"/>
          </a:xfrm>
          <a:prstGeom prst="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39579" y="5017085"/>
                <a:ext cx="2051221" cy="1521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</a:t>
                </a:r>
                <a:r>
                  <a:rPr lang="en-GB" sz="1200" dirty="0" err="1" smtClean="0"/>
                  <a:t>latax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nozzle </a:t>
                </a:r>
                <a:r>
                  <a:rPr lang="en-GB" sz="1200" dirty="0" err="1" smtClean="0"/>
                  <a:t>inclinaison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𝑧𝐶𝐺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CG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IMU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pitch rate at IMU</a:t>
                </a:r>
                <a:endParaRPr lang="en-GB" sz="1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79" y="5017085"/>
                <a:ext cx="2051221" cy="1521827"/>
              </a:xfrm>
              <a:prstGeom prst="rect">
                <a:avLst/>
              </a:prstGeom>
              <a:blipFill rotWithShape="0">
                <a:blip r:embed="rId6"/>
                <a:stretch>
                  <a:fillRect b="-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8810" t="31716" r="29921" b="16828"/>
          <a:stretch/>
        </p:blipFill>
        <p:spPr>
          <a:xfrm>
            <a:off x="6032987" y="4160234"/>
            <a:ext cx="3133872" cy="24421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Sensors</a:t>
            </a:r>
            <a:r>
              <a:rPr lang="fr-FR" sz="3100" dirty="0" smtClean="0"/>
              <a:t> Placement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12</a:t>
            </a:fld>
            <a:endParaRPr lang="en-GB"/>
          </a:p>
        </p:txBody>
      </p:sp>
      <p:grpSp>
        <p:nvGrpSpPr>
          <p:cNvPr id="25" name="Group 24"/>
          <p:cNvGrpSpPr/>
          <p:nvPr/>
        </p:nvGrpSpPr>
        <p:grpSpPr>
          <a:xfrm>
            <a:off x="192091" y="2728111"/>
            <a:ext cx="5793887" cy="3868903"/>
            <a:chOff x="369808" y="3049508"/>
            <a:chExt cx="5793887" cy="38689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21016" t="29383" r="18768" b="34018"/>
            <a:stretch/>
          </p:blipFill>
          <p:spPr>
            <a:xfrm>
              <a:off x="369808" y="3049508"/>
              <a:ext cx="5793887" cy="22009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56603" y="5324475"/>
              <a:ext cx="454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Sensors Locations</a:t>
              </a:r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92327" y="5718082"/>
                  <a:ext cx="45488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strain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gauge</m:t>
                        </m:r>
                      </m:oMath>
                    </m:oMathPara>
                  </a14:m>
                  <a:endParaRPr lang="en-GB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i="0">
                            <a:latin typeface="Cambria Math" panose="02040503050406030204" pitchFamily="18" charset="0"/>
                          </a:rPr>
                          <m:t>gyro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scope</m:t>
                        </m:r>
                      </m:oMath>
                    </m:oMathPara>
                  </a14:m>
                  <a:endParaRPr lang="en-GB" b="0" dirty="0" smtClean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accelerom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eter</m:t>
                        </m:r>
                      </m:oMath>
                    </m:oMathPara>
                  </a14:m>
                  <a:endParaRPr lang="en-GB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GB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27" y="5718082"/>
                  <a:ext cx="4548847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30510" t="27965" r="30583" b="18912"/>
          <a:stretch/>
        </p:blipFill>
        <p:spPr>
          <a:xfrm>
            <a:off x="6186677" y="1312137"/>
            <a:ext cx="2926347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30748" t="19808" r="30524" b="27369"/>
          <a:stretch/>
        </p:blipFill>
        <p:spPr>
          <a:xfrm>
            <a:off x="9160033" y="2766127"/>
            <a:ext cx="2914203" cy="24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6507480" y="3753487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Strain </a:t>
            </a:r>
            <a:r>
              <a:rPr lang="en-GB" sz="1400" dirty="0" smtClean="0"/>
              <a:t>Gauges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9483436" y="517058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Gyroscopes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19256" y="644312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Accelerometers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444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23" t="24104" r="24700" b="28998"/>
          <a:stretch/>
        </p:blipFill>
        <p:spPr>
          <a:xfrm>
            <a:off x="4067287" y="1848577"/>
            <a:ext cx="7437120" cy="4690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093" y="2472408"/>
            <a:ext cx="34432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Strain </a:t>
            </a:r>
            <a:r>
              <a:rPr lang="en-GB" sz="2800" dirty="0" smtClean="0"/>
              <a:t>Feedback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Active Damping Using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Strain gage measurement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Fins deflection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7772400" y="3886200"/>
            <a:ext cx="2387600" cy="1219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48968" y="4645650"/>
                <a:ext cx="2051221" cy="2075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</a:t>
                </a:r>
                <a:r>
                  <a:rPr lang="en-GB" sz="1200" dirty="0" err="1" smtClean="0"/>
                  <a:t>latax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nozzle </a:t>
                </a:r>
                <a:r>
                  <a:rPr lang="en-GB" sz="1200" dirty="0" err="1" smtClean="0"/>
                  <a:t>inclinaison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𝐹𝑟𝑒𝑓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fins deflection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𝑧𝐶𝐺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CG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IMU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pitch rate at IMU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46</m:t>
                        </m:r>
                      </m:sub>
                    </m:sSub>
                  </m:oMath>
                </a14:m>
                <a:r>
                  <a:rPr lang="en-GB" sz="1200" dirty="0" smtClean="0"/>
                  <a:t>: strain measurement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68" y="4645650"/>
                <a:ext cx="2051221" cy="2075825"/>
              </a:xfrm>
              <a:prstGeom prst="rect">
                <a:avLst/>
              </a:prstGeom>
              <a:blipFill rotWithShape="0">
                <a:blip r:embed="rId4"/>
                <a:stretch>
                  <a:fillRect b="-11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301" t="24857" r="24920" b="32095"/>
          <a:stretch/>
        </p:blipFill>
        <p:spPr>
          <a:xfrm>
            <a:off x="4107900" y="2172043"/>
            <a:ext cx="7645400" cy="43053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11756" y="2482250"/>
            <a:ext cx="39225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Gyroscopes </a:t>
            </a:r>
            <a:r>
              <a:rPr lang="en-GB" sz="2800" dirty="0" smtClean="0"/>
              <a:t>Feedback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Active Damping Using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Front and rear </a:t>
            </a:r>
            <a:r>
              <a:rPr lang="en-GB" sz="2000" dirty="0" smtClean="0"/>
              <a:t>gyroscopes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Fins deflection</a:t>
            </a:r>
            <a:endParaRPr lang="en-GB" sz="2000" dirty="0"/>
          </a:p>
        </p:txBody>
      </p:sp>
      <p:sp>
        <p:nvSpPr>
          <p:cNvPr id="6" name="Freeform 5"/>
          <p:cNvSpPr/>
          <p:nvPr/>
        </p:nvSpPr>
        <p:spPr>
          <a:xfrm>
            <a:off x="7848600" y="3721100"/>
            <a:ext cx="2781300" cy="1320800"/>
          </a:xfrm>
          <a:custGeom>
            <a:avLst/>
            <a:gdLst>
              <a:gd name="connsiteX0" fmla="*/ 0 w 2781300"/>
              <a:gd name="connsiteY0" fmla="*/ 254000 h 1320800"/>
              <a:gd name="connsiteX1" fmla="*/ 2082800 w 2781300"/>
              <a:gd name="connsiteY1" fmla="*/ 254000 h 1320800"/>
              <a:gd name="connsiteX2" fmla="*/ 2082800 w 2781300"/>
              <a:gd name="connsiteY2" fmla="*/ 0 h 1320800"/>
              <a:gd name="connsiteX3" fmla="*/ 2781300 w 2781300"/>
              <a:gd name="connsiteY3" fmla="*/ 0 h 1320800"/>
              <a:gd name="connsiteX4" fmla="*/ 2781300 w 2781300"/>
              <a:gd name="connsiteY4" fmla="*/ 1320800 h 1320800"/>
              <a:gd name="connsiteX5" fmla="*/ 38100 w 2781300"/>
              <a:gd name="connsiteY5" fmla="*/ 1320800 h 1320800"/>
              <a:gd name="connsiteX6" fmla="*/ 0 w 2781300"/>
              <a:gd name="connsiteY6" fmla="*/ 2540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300" h="1320800">
                <a:moveTo>
                  <a:pt x="0" y="254000"/>
                </a:moveTo>
                <a:lnTo>
                  <a:pt x="2082800" y="254000"/>
                </a:lnTo>
                <a:lnTo>
                  <a:pt x="2082800" y="0"/>
                </a:lnTo>
                <a:lnTo>
                  <a:pt x="2781300" y="0"/>
                </a:lnTo>
                <a:lnTo>
                  <a:pt x="2781300" y="1320800"/>
                </a:lnTo>
                <a:lnTo>
                  <a:pt x="38100" y="1320800"/>
                </a:lnTo>
                <a:lnTo>
                  <a:pt x="0" y="2540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48968" y="4795123"/>
                <a:ext cx="2051221" cy="179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</a:t>
                </a:r>
                <a:r>
                  <a:rPr lang="en-GB" sz="1200" dirty="0" err="1" smtClean="0"/>
                  <a:t>latax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nozzle </a:t>
                </a:r>
                <a:r>
                  <a:rPr lang="en-GB" sz="1200" dirty="0" err="1" smtClean="0"/>
                  <a:t>inclinaison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𝐹𝑟𝑒𝑓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fins deflection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𝑧𝐶𝐺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CG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IMU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200" dirty="0" smtClean="0"/>
                  <a:t>: pitch rate at node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2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68" y="4795123"/>
                <a:ext cx="2051221" cy="1791965"/>
              </a:xfrm>
              <a:prstGeom prst="rect">
                <a:avLst/>
              </a:prstGeom>
              <a:blipFill rotWithShape="0"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0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5724" y="2535051"/>
            <a:ext cx="405019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Accelerometers Feedback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Active Damping Using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Front, middle and rear accelerometers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Fins deflection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730" t="26000" r="23016" b="30190"/>
          <a:stretch/>
        </p:blipFill>
        <p:spPr>
          <a:xfrm>
            <a:off x="4051300" y="2293035"/>
            <a:ext cx="7861300" cy="404195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7467600" y="3860800"/>
            <a:ext cx="3581400" cy="1612900"/>
          </a:xfrm>
          <a:custGeom>
            <a:avLst/>
            <a:gdLst>
              <a:gd name="connsiteX0" fmla="*/ 0 w 3581400"/>
              <a:gd name="connsiteY0" fmla="*/ 0 h 1612900"/>
              <a:gd name="connsiteX1" fmla="*/ 3581400 w 3581400"/>
              <a:gd name="connsiteY1" fmla="*/ 0 h 1612900"/>
              <a:gd name="connsiteX2" fmla="*/ 3581400 w 3581400"/>
              <a:gd name="connsiteY2" fmla="*/ 1612900 h 1612900"/>
              <a:gd name="connsiteX3" fmla="*/ 1625600 w 3581400"/>
              <a:gd name="connsiteY3" fmla="*/ 1612900 h 1612900"/>
              <a:gd name="connsiteX4" fmla="*/ 1625600 w 3581400"/>
              <a:gd name="connsiteY4" fmla="*/ 1371600 h 1612900"/>
              <a:gd name="connsiteX5" fmla="*/ 12700 w 3581400"/>
              <a:gd name="connsiteY5" fmla="*/ 1371600 h 1612900"/>
              <a:gd name="connsiteX6" fmla="*/ 0 w 3581400"/>
              <a:gd name="connsiteY6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1612900">
                <a:moveTo>
                  <a:pt x="0" y="0"/>
                </a:moveTo>
                <a:lnTo>
                  <a:pt x="3581400" y="0"/>
                </a:lnTo>
                <a:lnTo>
                  <a:pt x="3581400" y="1612900"/>
                </a:lnTo>
                <a:lnTo>
                  <a:pt x="1625600" y="1612900"/>
                </a:lnTo>
                <a:lnTo>
                  <a:pt x="1625600" y="1371600"/>
                </a:lnTo>
                <a:lnTo>
                  <a:pt x="12700" y="13716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308657" y="4762226"/>
                <a:ext cx="2051221" cy="179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</a:t>
                </a:r>
                <a:r>
                  <a:rPr lang="en-GB" sz="1200" dirty="0" err="1" smtClean="0"/>
                  <a:t>latax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nozzle </a:t>
                </a:r>
                <a:r>
                  <a:rPr lang="en-GB" sz="1200" dirty="0" err="1" smtClean="0"/>
                  <a:t>inclinaison</a:t>
                </a: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𝐹𝑟𝑒𝑓</m:t>
                        </m:r>
                      </m:sub>
                    </m:sSub>
                  </m:oMath>
                </a14:m>
                <a:r>
                  <a:rPr lang="en-GB" sz="1200" dirty="0" smtClean="0"/>
                  <a:t>: ref. fins deflection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𝑧𝐶𝐺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CG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𝑧𝑖</m:t>
                        </m:r>
                      </m:sub>
                    </m:sSub>
                  </m:oMath>
                </a14:m>
                <a:r>
                  <a:rPr lang="en-GB" sz="1200" dirty="0" smtClean="0"/>
                  <a:t>: </a:t>
                </a:r>
                <a:r>
                  <a:rPr lang="en-GB" sz="1200" dirty="0" err="1" smtClean="0"/>
                  <a:t>latax</a:t>
                </a:r>
                <a:r>
                  <a:rPr lang="en-GB" sz="1200" dirty="0" smtClean="0"/>
                  <a:t> at node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200" dirty="0" smtClean="0"/>
                  <a:t>: pitch rate at node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2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657" y="4762226"/>
                <a:ext cx="2051221" cy="1791965"/>
              </a:xfrm>
              <a:prstGeom prst="rect">
                <a:avLst/>
              </a:prstGeom>
              <a:blipFill rotWithShape="0"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9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63024" y="2773351"/>
            <a:ext cx="6065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dirty="0" err="1" smtClean="0"/>
              <a:t>Robustness</a:t>
            </a:r>
            <a:r>
              <a:rPr lang="fr-FR" sz="2000" dirty="0" smtClean="0"/>
              <a:t> to </a:t>
            </a:r>
            <a:r>
              <a:rPr lang="fr-FR" sz="2000" dirty="0" err="1" smtClean="0"/>
              <a:t>Uncertainty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Tracking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Bending</a:t>
            </a:r>
            <a:r>
              <a:rPr lang="fr-FR" sz="2000" dirty="0" smtClean="0"/>
              <a:t> </a:t>
            </a:r>
            <a:r>
              <a:rPr lang="fr-FR" sz="2000" dirty="0" err="1" smtClean="0"/>
              <a:t>Reduction</a:t>
            </a:r>
            <a:endParaRPr lang="en-GB" sz="20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47452"/>
            <a:ext cx="11301048" cy="927080"/>
          </a:xfrm>
        </p:spPr>
        <p:txBody>
          <a:bodyPr>
            <a:normAutofit fontScale="90000"/>
          </a:bodyPr>
          <a:lstStyle/>
          <a:p>
            <a:pPr marL="571500" indent="-571500">
              <a:lnSpc>
                <a:spcPct val="200000"/>
              </a:lnSpc>
            </a:pPr>
            <a:r>
              <a:rPr lang="en-US" dirty="0"/>
              <a:t>Controllers Performance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8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251E-7 -3.7037E-6 L -2.42251E-7 -0.154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Robustness</a:t>
            </a:r>
            <a:r>
              <a:rPr lang="fr-FR" sz="3100" dirty="0" smtClean="0"/>
              <a:t> to </a:t>
            </a:r>
            <a:r>
              <a:rPr lang="fr-FR" sz="3100" dirty="0" err="1" smtClean="0"/>
              <a:t>Uncertainty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8758714"/>
                  </p:ext>
                </p:extLst>
              </p:nvPr>
            </p:nvGraphicFramePr>
            <p:xfrm>
              <a:off x="2498271" y="3119967"/>
              <a:ext cx="725805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29026"/>
                    <a:gridCol w="362902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Uncertainty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Thrust magnitude</a:t>
                          </a:r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baseline="0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baseline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/>
                                  </a:rPr>
                                  <m:t>±10%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Center of gravity location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𝐶𝐺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 to +10%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bending mode nat. frequency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/>
                                  </a:rPr>
                                  <m:t>±10%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bending mode d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amping</m:t>
                              </m:r>
                              <m:r>
                                <a:rPr lang="fr-FR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ratio</m:t>
                              </m:r>
                              <m:r>
                                <a:rPr lang="fr-FR" b="0" i="0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/>
                                  </a:rPr>
                                  <m:t>±20%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8758714"/>
                  </p:ext>
                </p:extLst>
              </p:nvPr>
            </p:nvGraphicFramePr>
            <p:xfrm>
              <a:off x="2498271" y="3119967"/>
              <a:ext cx="725805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29026"/>
                    <a:gridCol w="362902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Uncertainty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68" t="-108197" r="-1001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168" t="-108197" r="-168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68" t="-211667" r="-100168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 to +10%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68" t="-306557" r="-100168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168" t="-306557" r="-168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68" t="-406557" r="-10016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168" t="-406557" r="-168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351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Robustness</a:t>
            </a:r>
            <a:r>
              <a:rPr lang="fr-FR" sz="3100" dirty="0" smtClean="0"/>
              <a:t> to </a:t>
            </a:r>
            <a:r>
              <a:rPr lang="fr-FR" sz="3100" dirty="0" err="1" smtClean="0"/>
              <a:t>Uncertainty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18</a:t>
            </a:fld>
            <a:endParaRPr lang="en-GB"/>
          </a:p>
        </p:txBody>
      </p:sp>
      <p:pic>
        <p:nvPicPr>
          <p:cNvPr id="1026" name="Picture 2" descr="H:\Documents\Presentations\Viva\robUncertain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7"/>
          <a:stretch/>
        </p:blipFill>
        <p:spPr bwMode="auto">
          <a:xfrm>
            <a:off x="1858286" y="2452917"/>
            <a:ext cx="8289922" cy="36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947307" y="6093961"/>
            <a:ext cx="586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Poles</a:t>
            </a:r>
            <a:r>
              <a:rPr lang="fr-FR" dirty="0" smtClean="0"/>
              <a:t> (x) and </a:t>
            </a:r>
            <a:r>
              <a:rPr lang="fr-FR" dirty="0" err="1" smtClean="0"/>
              <a:t>Zeros</a:t>
            </a:r>
            <a:r>
              <a:rPr lang="fr-FR" dirty="0"/>
              <a:t> </a:t>
            </a:r>
            <a:r>
              <a:rPr lang="fr-FR" dirty="0" smtClean="0"/>
              <a:t>(o) of the </a:t>
            </a:r>
            <a:r>
              <a:rPr lang="fr-FR" dirty="0" err="1" smtClean="0"/>
              <a:t>Uncertain</a:t>
            </a:r>
            <a:r>
              <a:rPr lang="fr-FR" dirty="0" smtClean="0"/>
              <a:t> </a:t>
            </a:r>
            <a:r>
              <a:rPr lang="fr-FR" dirty="0" err="1" smtClean="0"/>
              <a:t>Closed</a:t>
            </a:r>
            <a:r>
              <a:rPr lang="fr-FR" dirty="0" smtClean="0"/>
              <a:t>-Loop </a:t>
            </a:r>
            <a:r>
              <a:rPr lang="fr-FR" dirty="0" err="1" smtClean="0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Robustness</a:t>
            </a:r>
            <a:r>
              <a:rPr lang="fr-FR" sz="3100" dirty="0" smtClean="0"/>
              <a:t> to </a:t>
            </a:r>
            <a:r>
              <a:rPr lang="fr-FR" sz="3100" dirty="0" err="1" smtClean="0"/>
              <a:t>Uncertainty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2" descr="H:\Documents\Presentations\Viva\robUncertain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39" b="-322"/>
          <a:stretch/>
        </p:blipFill>
        <p:spPr bwMode="auto">
          <a:xfrm>
            <a:off x="1629685" y="2328707"/>
            <a:ext cx="8959392" cy="394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28950" y="6180585"/>
            <a:ext cx="586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Poles</a:t>
            </a:r>
            <a:r>
              <a:rPr lang="fr-FR" dirty="0" smtClean="0"/>
              <a:t> (x) and </a:t>
            </a:r>
            <a:r>
              <a:rPr lang="fr-FR" dirty="0" err="1" smtClean="0"/>
              <a:t>Zeros</a:t>
            </a:r>
            <a:r>
              <a:rPr lang="fr-FR" dirty="0"/>
              <a:t> </a:t>
            </a:r>
            <a:r>
              <a:rPr lang="fr-FR" dirty="0" smtClean="0"/>
              <a:t>(o) of the </a:t>
            </a:r>
            <a:r>
              <a:rPr lang="fr-FR" dirty="0" err="1" smtClean="0"/>
              <a:t>Uncertain</a:t>
            </a:r>
            <a:r>
              <a:rPr lang="fr-FR" dirty="0" smtClean="0"/>
              <a:t> </a:t>
            </a:r>
            <a:r>
              <a:rPr lang="fr-FR" dirty="0" err="1" smtClean="0"/>
              <a:t>Closed</a:t>
            </a:r>
            <a:r>
              <a:rPr lang="fr-FR" dirty="0" smtClean="0"/>
              <a:t>-Loop </a:t>
            </a:r>
            <a:r>
              <a:rPr lang="fr-FR" dirty="0" err="1" smtClean="0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Active Damping 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24" y="2199199"/>
            <a:ext cx="6658912" cy="45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err="1" smtClean="0"/>
              <a:t>Tracking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20</a:t>
            </a:fld>
            <a:endParaRPr lang="en-GB" dirty="0"/>
          </a:p>
        </p:txBody>
      </p:sp>
      <p:pic>
        <p:nvPicPr>
          <p:cNvPr id="2050" name="Picture 2" descr="H:\Documents\Presentations\Viva\st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97693"/>
            <a:ext cx="5333481" cy="40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Documents\Presentations\Viva\sigmaEr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07" y="2194670"/>
            <a:ext cx="5270259" cy="40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902440" y="6273214"/>
            <a:ext cx="198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Reponse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968504" y="6273214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Error</a:t>
            </a:r>
            <a:r>
              <a:rPr lang="fr-FR" dirty="0" smtClean="0"/>
              <a:t> Magnitude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Documents\Presentations\Viva\vibeSu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9" y="1881711"/>
            <a:ext cx="5620499" cy="432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br>
              <a:rPr lang="fr-FR" dirty="0" smtClean="0"/>
            </a:br>
            <a:r>
              <a:rPr lang="fr-FR" sz="3100" dirty="0" smtClean="0"/>
              <a:t>Vibrations </a:t>
            </a:r>
            <a:r>
              <a:rPr lang="fr-FR" sz="3100" dirty="0" err="1" smtClean="0"/>
              <a:t>Alleviation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084816" y="6133604"/>
                <a:ext cx="6139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Vibrations Magnitude Due to Rocket </a:t>
                </a:r>
                <a:r>
                  <a:rPr lang="fr-FR" dirty="0" err="1" smtClean="0"/>
                  <a:t>Thrust</a:t>
                </a:r>
                <a:r>
                  <a:rPr lang="fr-FR" dirty="0" smtClean="0"/>
                  <a:t> </a:t>
                </a:r>
                <a:r>
                  <a:rPr lang="fr-FR" dirty="0" smtClean="0"/>
                  <a:t>Noise </a:t>
                </a:r>
              </a:p>
              <a:p>
                <a:pPr algn="ctr"/>
                <a:r>
                  <a:rPr lang="fr-FR" dirty="0" smtClean="0"/>
                  <a:t>(</a:t>
                </a:r>
                <a:r>
                  <a:rPr lang="fr-FR" dirty="0" err="1" smtClean="0"/>
                  <a:t>left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fr-FR" dirty="0" smtClean="0"/>
                  <a:t>, right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b>
                    </m:sSub>
                  </m:oMath>
                </a14:m>
                <a:r>
                  <a:rPr lang="fr-FR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16" y="6133604"/>
                <a:ext cx="6139543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Summary</a:t>
            </a:r>
            <a:r>
              <a:rPr lang="fr-FR" dirty="0" smtClean="0"/>
              <a:t> and Conclusion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22</a:t>
            </a:fld>
            <a:endParaRPr lang="en-GB"/>
          </a:p>
        </p:txBody>
      </p:sp>
      <p:pic>
        <p:nvPicPr>
          <p:cNvPr id="4098" name="Picture 2" descr="H:\Documents\Presentations\Viva\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0" y="2922815"/>
            <a:ext cx="11322324" cy="24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881993" y="5608864"/>
            <a:ext cx="684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Table of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594100" y="2832100"/>
            <a:ext cx="500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Thank you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699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20985"/>
            <a:ext cx="10515600" cy="4351338"/>
          </a:xfrm>
        </p:spPr>
        <p:txBody>
          <a:bodyPr anchor="ctr">
            <a:normAutofit/>
          </a:bodyPr>
          <a:lstStyle/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smtClean="0"/>
              <a:t>Servo-</a:t>
            </a:r>
            <a:r>
              <a:rPr lang="en-US" sz="3200" dirty="0" err="1" smtClean="0"/>
              <a:t>aeroelasticity</a:t>
            </a:r>
            <a:r>
              <a:rPr lang="en-US" sz="3200" dirty="0" smtClean="0"/>
              <a:t> Modeling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smtClean="0"/>
              <a:t>Control Architectures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smtClean="0"/>
              <a:t>Controllers Performance</a:t>
            </a:r>
            <a:endParaRPr lang="en-US" sz="3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6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60152"/>
            <a:ext cx="11301048" cy="927080"/>
          </a:xfrm>
        </p:spPr>
        <p:txBody>
          <a:bodyPr>
            <a:normAutofit/>
          </a:bodyPr>
          <a:lstStyle/>
          <a:p>
            <a:r>
              <a:rPr lang="fr-FR" noProof="1" smtClean="0"/>
              <a:t>Servo-aeroelasticity Modeling</a:t>
            </a:r>
            <a:endParaRPr lang="fr-FR" noProof="1"/>
          </a:p>
        </p:txBody>
      </p:sp>
      <p:sp>
        <p:nvSpPr>
          <p:cNvPr id="5" name="ZoneTexte 4"/>
          <p:cNvSpPr txBox="1"/>
          <p:nvPr/>
        </p:nvSpPr>
        <p:spPr>
          <a:xfrm>
            <a:off x="3063025" y="2774283"/>
            <a:ext cx="6065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dirty="0" smtClean="0"/>
              <a:t>ASTER-30 </a:t>
            </a:r>
            <a:r>
              <a:rPr lang="fr-FR" sz="2000" dirty="0" err="1" smtClean="0"/>
              <a:t>Characteristics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smtClean="0"/>
              <a:t>Flight Dynamics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Bending</a:t>
            </a:r>
            <a:r>
              <a:rPr lang="fr-FR" sz="2000" dirty="0" smtClean="0"/>
              <a:t> Dynamics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Aeroelasticity</a:t>
            </a:r>
            <a:r>
              <a:rPr lang="fr-FR" sz="2000" dirty="0" smtClean="0"/>
              <a:t> Interactions</a:t>
            </a:r>
            <a:endParaRPr lang="en-GB" sz="2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06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622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ASTER-30 </a:t>
            </a:r>
            <a:r>
              <a:rPr lang="fr-FR" sz="3100" dirty="0" err="1" smtClean="0"/>
              <a:t>Characteristics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3364" y="602376"/>
            <a:ext cx="1865271" cy="7668344"/>
          </a:xfr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5</a:t>
            </a:fld>
            <a:endParaRPr lang="en-GB"/>
          </a:p>
        </p:txBody>
      </p:sp>
      <p:grpSp>
        <p:nvGrpSpPr>
          <p:cNvPr id="53" name="Group 52"/>
          <p:cNvGrpSpPr/>
          <p:nvPr/>
        </p:nvGrpSpPr>
        <p:grpSpPr>
          <a:xfrm>
            <a:off x="2194624" y="5369184"/>
            <a:ext cx="7735548" cy="1248344"/>
            <a:chOff x="589243" y="4684097"/>
            <a:chExt cx="7735548" cy="1248344"/>
          </a:xfrm>
        </p:grpSpPr>
        <p:grpSp>
          <p:nvGrpSpPr>
            <p:cNvPr id="50" name="Group 49"/>
            <p:cNvGrpSpPr/>
            <p:nvPr/>
          </p:nvGrpSpPr>
          <p:grpSpPr>
            <a:xfrm>
              <a:off x="589243" y="4829425"/>
              <a:ext cx="3630705" cy="1103016"/>
              <a:chOff x="589242" y="4829425"/>
              <a:chExt cx="3630705" cy="1103016"/>
            </a:xfrm>
          </p:grpSpPr>
          <p:sp>
            <p:nvSpPr>
              <p:cNvPr id="14" name="ZoneTexte 83"/>
              <p:cNvSpPr txBox="1"/>
              <p:nvPr/>
            </p:nvSpPr>
            <p:spPr>
              <a:xfrm>
                <a:off x="1198250" y="5286110"/>
                <a:ext cx="2412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dirty="0" smtClean="0"/>
                  <a:t>2.2 m</a:t>
                </a:r>
              </a:p>
              <a:p>
                <a:pPr algn="ctr"/>
                <a:r>
                  <a:rPr lang="fr-FR" dirty="0" smtClean="0"/>
                  <a:t>310 kg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89242" y="4829425"/>
                <a:ext cx="36307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/>
                  <a:t>Booster</a:t>
                </a:r>
                <a:endParaRPr lang="en-GB" sz="32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39217" y="4684097"/>
              <a:ext cx="7585574" cy="1248344"/>
              <a:chOff x="739217" y="4684097"/>
              <a:chExt cx="7585574" cy="1248344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39217" y="4684097"/>
                <a:ext cx="7585574" cy="3381"/>
                <a:chOff x="739217" y="4684097"/>
                <a:chExt cx="7585574" cy="3381"/>
              </a:xfrm>
            </p:grpSpPr>
            <p:cxnSp>
              <p:nvCxnSpPr>
                <p:cNvPr id="25" name="Connecteur droit avec flèche 23"/>
                <p:cNvCxnSpPr/>
                <p:nvPr/>
              </p:nvCxnSpPr>
              <p:spPr>
                <a:xfrm flipV="1">
                  <a:off x="739217" y="4684097"/>
                  <a:ext cx="3330759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avec flèche 82"/>
                <p:cNvCxnSpPr/>
                <p:nvPr/>
              </p:nvCxnSpPr>
              <p:spPr>
                <a:xfrm>
                  <a:off x="4069976" y="4687478"/>
                  <a:ext cx="4254815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382030" y="4829425"/>
                <a:ext cx="3630705" cy="1103016"/>
                <a:chOff x="4382030" y="5474077"/>
                <a:chExt cx="3630705" cy="1103016"/>
              </a:xfrm>
            </p:grpSpPr>
            <p:sp>
              <p:nvSpPr>
                <p:cNvPr id="27" name="ZoneTexte 84"/>
                <p:cNvSpPr txBox="1"/>
                <p:nvPr/>
              </p:nvSpPr>
              <p:spPr>
                <a:xfrm>
                  <a:off x="4991038" y="5930762"/>
                  <a:ext cx="24126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dirty="0" smtClean="0"/>
                    <a:t>2.7 m</a:t>
                  </a:r>
                </a:p>
                <a:p>
                  <a:pPr algn="ctr"/>
                  <a:r>
                    <a:rPr lang="fr-FR" dirty="0" smtClean="0"/>
                    <a:t>140 kg</a:t>
                  </a:r>
                  <a:endParaRPr lang="en-GB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382030" y="5474077"/>
                  <a:ext cx="36307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dirty="0" smtClean="0"/>
                    <a:t>Dart</a:t>
                  </a:r>
                  <a:endParaRPr lang="en-GB" sz="3200" dirty="0"/>
                </a:p>
              </p:txBody>
            </p:sp>
          </p:grpSp>
        </p:grpSp>
      </p:grpSp>
      <p:sp>
        <p:nvSpPr>
          <p:cNvPr id="54" name="TextBox 53"/>
          <p:cNvSpPr txBox="1"/>
          <p:nvPr/>
        </p:nvSpPr>
        <p:spPr>
          <a:xfrm>
            <a:off x="562350" y="3273202"/>
            <a:ext cx="183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Thrust Vectoring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5374684" y="3060344"/>
            <a:ext cx="183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Fins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8090225" y="2735836"/>
            <a:ext cx="183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Accelerometer</a:t>
            </a:r>
          </a:p>
          <a:p>
            <a:pPr algn="ctr"/>
            <a:r>
              <a:rPr lang="en-GB" dirty="0" smtClean="0"/>
              <a:t>+</a:t>
            </a:r>
          </a:p>
          <a:p>
            <a:pPr algn="ctr"/>
            <a:r>
              <a:rPr lang="en-GB" dirty="0" smtClean="0"/>
              <a:t>Gyroscope</a:t>
            </a:r>
            <a:endParaRPr lang="en-GB" dirty="0"/>
          </a:p>
        </p:txBody>
      </p:sp>
      <p:cxnSp>
        <p:nvCxnSpPr>
          <p:cNvPr id="60" name="Straight Arrow Connector 59"/>
          <p:cNvCxnSpPr>
            <a:stCxn id="55" idx="2"/>
          </p:cNvCxnSpPr>
          <p:nvPr/>
        </p:nvCxnSpPr>
        <p:spPr>
          <a:xfrm flipH="1">
            <a:off x="6158753" y="3429676"/>
            <a:ext cx="134813" cy="49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477759" y="3664132"/>
            <a:ext cx="584123" cy="4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8892989" y="3678108"/>
            <a:ext cx="116118" cy="60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MBDA-Aster 15 y 30, Misil Antimisil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62" end="66541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992" y="1227077"/>
            <a:ext cx="9871147" cy="55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Flight Dynamics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6</a:t>
            </a:fld>
            <a:endParaRPr lang="en-GB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4419">
            <a:off x="2600317" y="2148739"/>
            <a:ext cx="926244" cy="3807895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510988" y="2931459"/>
            <a:ext cx="5100918" cy="2241176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52165" y="3818965"/>
            <a:ext cx="1918447" cy="367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21750" y="3698448"/>
                <a:ext cx="38914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750" y="3698448"/>
                <a:ext cx="389144" cy="4029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17176" y="4186518"/>
            <a:ext cx="50560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550895" y="3048000"/>
            <a:ext cx="2402540" cy="2277036"/>
          </a:xfrm>
          <a:prstGeom prst="arc">
            <a:avLst>
              <a:gd name="adj1" fmla="val 20935788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>
            <a:off x="86996" y="1801906"/>
            <a:ext cx="5330338" cy="4769224"/>
          </a:xfrm>
          <a:prstGeom prst="arc">
            <a:avLst>
              <a:gd name="adj1" fmla="val 20184578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>
            <a:off x="1205566" y="2790138"/>
            <a:ext cx="3093198" cy="2792760"/>
          </a:xfrm>
          <a:prstGeom prst="arc">
            <a:avLst>
              <a:gd name="adj1" fmla="val 20198621"/>
              <a:gd name="adj2" fmla="val 20965737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953435" y="4455459"/>
            <a:ext cx="519953" cy="40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67574" y="3843191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574" y="3843191"/>
                <a:ext cx="95051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920792" y="3502533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92" y="3502533"/>
                <a:ext cx="95051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022759" y="3422588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59" y="3422588"/>
                <a:ext cx="95051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2752165" y="4186518"/>
            <a:ext cx="0" cy="98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2667" y="4179796"/>
            <a:ext cx="2034989" cy="470647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477415" y="2864966"/>
            <a:ext cx="280242" cy="1314830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27356" y="2931459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2380" y="4240541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Drag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764603" y="4611887"/>
            <a:ext cx="99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886240" y="4796119"/>
            <a:ext cx="467431" cy="1506069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33026" y="5385781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Thrust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897734" y="1570672"/>
                <a:ext cx="46532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Speed </a:t>
                </a:r>
                <a:r>
                  <a:rPr lang="en-GB" dirty="0"/>
                  <a:t>: Mach </a:t>
                </a:r>
                <a:r>
                  <a:rPr lang="en-GB" dirty="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Acceleration: 10g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Altitude : Sea </a:t>
                </a:r>
                <a:r>
                  <a:rPr lang="en-GB" dirty="0" smtClean="0"/>
                  <a:t>Level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Mode : Short Period Pitch Oscillation (SPPO)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9.1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 smtClean="0"/>
                  <a:t>  	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34" y="1570672"/>
                <a:ext cx="4653290" cy="1477328"/>
              </a:xfrm>
              <a:prstGeom prst="rect">
                <a:avLst/>
              </a:prstGeom>
              <a:blipFill rotWithShape="1">
                <a:blip r:embed="rId9"/>
                <a:stretch>
                  <a:fillRect l="-917" t="-2066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240307" y="4961833"/>
                <a:ext cx="242556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Trim State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=2.1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fr-FR" b="0" i="0" smtClean="0">
                        <a:latin typeface="Cambria Math"/>
                      </a:rPr>
                      <m:t>2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−1.0 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07" y="4961833"/>
                <a:ext cx="2425561" cy="2031325"/>
              </a:xfrm>
              <a:prstGeom prst="rect">
                <a:avLst/>
              </a:prstGeom>
              <a:blipFill rotWithShape="1">
                <a:blip r:embed="rId10"/>
                <a:stretch>
                  <a:fillRect l="-2267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/>
          <p:cNvSpPr/>
          <p:nvPr/>
        </p:nvSpPr>
        <p:spPr>
          <a:xfrm>
            <a:off x="627530" y="4043082"/>
            <a:ext cx="1452282" cy="1506072"/>
          </a:xfrm>
          <a:prstGeom prst="arc">
            <a:avLst>
              <a:gd name="adj1" fmla="val 6407548"/>
              <a:gd name="adj2" fmla="val 9304156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48422" y="5307380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2" y="5307380"/>
                <a:ext cx="95051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V="1">
            <a:off x="8049418" y="3789040"/>
            <a:ext cx="0" cy="561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251924" y="3789040"/>
            <a:ext cx="1854" cy="663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99133" y="3449633"/>
            <a:ext cx="60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0.7s</a:t>
            </a:r>
            <a:endParaRPr lang="en-GB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8049418" y="3791920"/>
            <a:ext cx="204360" cy="451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288133" y="3019150"/>
            <a:ext cx="5537799" cy="3770123"/>
            <a:chOff x="6288133" y="3019150"/>
            <a:chExt cx="5537799" cy="3770123"/>
          </a:xfrm>
        </p:grpSpPr>
        <p:pic>
          <p:nvPicPr>
            <p:cNvPr id="1026" name="Picture 2" descr="C:\Users\a.verhaegen\Downloads\sppo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133" y="3019150"/>
              <a:ext cx="5537799" cy="377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272624" y="3080592"/>
              <a:ext cx="390350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Impulse Response – Thrust </a:t>
              </a:r>
              <a:r>
                <a:rPr lang="en-GB" sz="1400" dirty="0" err="1" smtClean="0"/>
                <a:t>Inclinaison</a:t>
              </a:r>
              <a:r>
                <a:rPr lang="en-GB" sz="1400" dirty="0" smtClean="0"/>
                <a:t> to Pitch Rate</a:t>
              </a:r>
              <a:endParaRPr lang="en-GB" sz="1400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 flipV="1">
            <a:off x="2764603" y="3449633"/>
            <a:ext cx="314047" cy="620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1261" y="3302196"/>
            <a:ext cx="10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Fins Lift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089635" y="3851992"/>
            <a:ext cx="984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(rad/s)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2636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2876" y="1145296"/>
            <a:ext cx="10515600" cy="988232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Dynamics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7</a:t>
            </a:fld>
            <a:endParaRPr lang="en-GB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26" y="1304803"/>
            <a:ext cx="6222110" cy="3468406"/>
          </a:xfrm>
          <a:prstGeom prst="rect">
            <a:avLst/>
          </a:prstGeom>
        </p:spPr>
      </p:pic>
      <p:grpSp>
        <p:nvGrpSpPr>
          <p:cNvPr id="63" name="Groupe 72"/>
          <p:cNvGrpSpPr/>
          <p:nvPr/>
        </p:nvGrpSpPr>
        <p:grpSpPr>
          <a:xfrm>
            <a:off x="5888494" y="5319287"/>
            <a:ext cx="6149374" cy="1401292"/>
            <a:chOff x="4314423" y="2723612"/>
            <a:chExt cx="7443988" cy="1462022"/>
          </a:xfrm>
        </p:grpSpPr>
        <p:grpSp>
          <p:nvGrpSpPr>
            <p:cNvPr id="64" name="Groupe 60"/>
            <p:cNvGrpSpPr/>
            <p:nvPr/>
          </p:nvGrpSpPr>
          <p:grpSpPr>
            <a:xfrm>
              <a:off x="4314423" y="3240316"/>
              <a:ext cx="7443988" cy="945318"/>
              <a:chOff x="4056846" y="4141837"/>
              <a:chExt cx="7443988" cy="945318"/>
            </a:xfrm>
          </p:grpSpPr>
          <p:grpSp>
            <p:nvGrpSpPr>
              <p:cNvPr id="69" name="Groupe 35"/>
              <p:cNvGrpSpPr/>
              <p:nvPr/>
            </p:nvGrpSpPr>
            <p:grpSpPr>
              <a:xfrm>
                <a:off x="4215683" y="4141837"/>
                <a:ext cx="6799657" cy="584719"/>
                <a:chOff x="656821" y="4943745"/>
                <a:chExt cx="6877318" cy="522246"/>
              </a:xfrm>
            </p:grpSpPr>
            <p:grpSp>
              <p:nvGrpSpPr>
                <p:cNvPr id="76" name="Groupe 24"/>
                <p:cNvGrpSpPr/>
                <p:nvPr/>
              </p:nvGrpSpPr>
              <p:grpSpPr>
                <a:xfrm>
                  <a:off x="656821" y="4943745"/>
                  <a:ext cx="3490175" cy="348879"/>
                  <a:chOff x="656821" y="4943745"/>
                  <a:chExt cx="3490175" cy="348879"/>
                </a:xfrm>
              </p:grpSpPr>
              <p:sp>
                <p:nvSpPr>
                  <p:cNvPr id="82" name="Forme libre 15"/>
                  <p:cNvSpPr/>
                  <p:nvPr/>
                </p:nvSpPr>
                <p:spPr>
                  <a:xfrm>
                    <a:off x="708338" y="4996132"/>
                    <a:ext cx="3387143" cy="244977"/>
                  </a:xfrm>
                  <a:custGeom>
                    <a:avLst/>
                    <a:gdLst>
                      <a:gd name="connsiteX0" fmla="*/ 0 w 3387143"/>
                      <a:gd name="connsiteY0" fmla="*/ 244977 h 244977"/>
                      <a:gd name="connsiteX1" fmla="*/ 1558343 w 3387143"/>
                      <a:gd name="connsiteY1" fmla="*/ 278 h 244977"/>
                      <a:gd name="connsiteX2" fmla="*/ 3387143 w 3387143"/>
                      <a:gd name="connsiteY2" fmla="*/ 206340 h 24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87143" h="244977">
                        <a:moveTo>
                          <a:pt x="0" y="244977"/>
                        </a:moveTo>
                        <a:cubicBezTo>
                          <a:pt x="496909" y="125847"/>
                          <a:pt x="993819" y="6717"/>
                          <a:pt x="1558343" y="278"/>
                        </a:cubicBezTo>
                        <a:cubicBezTo>
                          <a:pt x="2122867" y="-6161"/>
                          <a:pt x="2755005" y="100089"/>
                          <a:pt x="3387143" y="20634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3" name="Ellipse 20"/>
                  <p:cNvSpPr/>
                  <p:nvPr/>
                </p:nvSpPr>
                <p:spPr>
                  <a:xfrm>
                    <a:off x="656821" y="5189593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4" name="Ellipse 21"/>
                  <p:cNvSpPr/>
                  <p:nvPr/>
                </p:nvSpPr>
                <p:spPr>
                  <a:xfrm>
                    <a:off x="2350393" y="4943745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5" name="Ellipse 22"/>
                  <p:cNvSpPr/>
                  <p:nvPr/>
                </p:nvSpPr>
                <p:spPr>
                  <a:xfrm>
                    <a:off x="4043965" y="5150956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7" name="Ellipse 27"/>
                <p:cNvSpPr/>
                <p:nvPr/>
              </p:nvSpPr>
              <p:spPr>
                <a:xfrm>
                  <a:off x="7431108" y="5110577"/>
                  <a:ext cx="103031" cy="10303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grpSp>
              <p:nvGrpSpPr>
                <p:cNvPr id="78" name="Groupe 30"/>
                <p:cNvGrpSpPr/>
                <p:nvPr/>
              </p:nvGrpSpPr>
              <p:grpSpPr>
                <a:xfrm rot="10800000">
                  <a:off x="4043966" y="5155749"/>
                  <a:ext cx="3438657" cy="310242"/>
                  <a:chOff x="708338" y="4943745"/>
                  <a:chExt cx="3438657" cy="310242"/>
                </a:xfrm>
              </p:grpSpPr>
              <p:sp>
                <p:nvSpPr>
                  <p:cNvPr id="79" name="Forme libre 31"/>
                  <p:cNvSpPr/>
                  <p:nvPr/>
                </p:nvSpPr>
                <p:spPr>
                  <a:xfrm>
                    <a:off x="708338" y="4996132"/>
                    <a:ext cx="3387143" cy="244977"/>
                  </a:xfrm>
                  <a:custGeom>
                    <a:avLst/>
                    <a:gdLst>
                      <a:gd name="connsiteX0" fmla="*/ 0 w 3387143"/>
                      <a:gd name="connsiteY0" fmla="*/ 244977 h 244977"/>
                      <a:gd name="connsiteX1" fmla="*/ 1558343 w 3387143"/>
                      <a:gd name="connsiteY1" fmla="*/ 278 h 244977"/>
                      <a:gd name="connsiteX2" fmla="*/ 3387143 w 3387143"/>
                      <a:gd name="connsiteY2" fmla="*/ 206340 h 24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87143" h="244977">
                        <a:moveTo>
                          <a:pt x="0" y="244977"/>
                        </a:moveTo>
                        <a:cubicBezTo>
                          <a:pt x="496909" y="125847"/>
                          <a:pt x="993819" y="6717"/>
                          <a:pt x="1558343" y="278"/>
                        </a:cubicBezTo>
                        <a:cubicBezTo>
                          <a:pt x="2122867" y="-6161"/>
                          <a:pt x="2755005" y="100089"/>
                          <a:pt x="3387143" y="20634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0" name="Ellipse 33"/>
                  <p:cNvSpPr/>
                  <p:nvPr/>
                </p:nvSpPr>
                <p:spPr>
                  <a:xfrm>
                    <a:off x="2350393" y="4943745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1" name="Ellipse 34"/>
                  <p:cNvSpPr/>
                  <p:nvPr/>
                </p:nvSpPr>
                <p:spPr>
                  <a:xfrm>
                    <a:off x="4043964" y="5150956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70" name="Connecteur droit 37"/>
              <p:cNvCxnSpPr/>
              <p:nvPr/>
            </p:nvCxnSpPr>
            <p:spPr>
              <a:xfrm flipV="1">
                <a:off x="4056846" y="5074276"/>
                <a:ext cx="7443988" cy="12879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Connecteur droit avec flèche 64"/>
            <p:cNvCxnSpPr/>
            <p:nvPr/>
          </p:nvCxnSpPr>
          <p:spPr>
            <a:xfrm flipV="1">
              <a:off x="5842121" y="3355671"/>
              <a:ext cx="308469" cy="316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ZoneTexte 65"/>
            <p:cNvSpPr txBox="1"/>
            <p:nvPr/>
          </p:nvSpPr>
          <p:spPr>
            <a:xfrm>
              <a:off x="4849038" y="3522092"/>
              <a:ext cx="13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 smtClean="0"/>
                <a:t>Point mass</a:t>
              </a:r>
              <a:endParaRPr lang="en-GB" dirty="0"/>
            </a:p>
          </p:txBody>
        </p:sp>
        <p:cxnSp>
          <p:nvCxnSpPr>
            <p:cNvPr id="67" name="Connecteur droit avec flèche 66"/>
            <p:cNvCxnSpPr/>
            <p:nvPr/>
          </p:nvCxnSpPr>
          <p:spPr>
            <a:xfrm>
              <a:off x="9919880" y="3364772"/>
              <a:ext cx="400732" cy="3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ZoneTexte 68"/>
            <p:cNvSpPr txBox="1"/>
            <p:nvPr/>
          </p:nvSpPr>
          <p:spPr>
            <a:xfrm>
              <a:off x="8245432" y="2723612"/>
              <a:ext cx="202784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 err="1" smtClean="0"/>
                <a:t>Massless</a:t>
              </a:r>
              <a:r>
                <a:rPr lang="fr-FR" dirty="0" smtClean="0"/>
                <a:t> </a:t>
              </a:r>
              <a:r>
                <a:rPr lang="fr-FR" dirty="0" err="1" smtClean="0"/>
                <a:t>beam</a:t>
              </a:r>
              <a:r>
                <a:rPr lang="fr-FR" dirty="0" smtClean="0"/>
                <a:t> </a:t>
              </a:r>
              <a:r>
                <a:rPr lang="fr-FR" dirty="0" err="1" smtClean="0"/>
                <a:t>element</a:t>
              </a:r>
              <a:endParaRPr lang="en-GB" dirty="0"/>
            </a:p>
          </p:txBody>
        </p:sp>
      </p:grpSp>
      <p:sp>
        <p:nvSpPr>
          <p:cNvPr id="88" name="Down Arrow 87"/>
          <p:cNvSpPr/>
          <p:nvPr/>
        </p:nvSpPr>
        <p:spPr>
          <a:xfrm>
            <a:off x="8571870" y="4686761"/>
            <a:ext cx="428625" cy="6667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1" name="simFastLe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7203" y="2704517"/>
            <a:ext cx="1987590" cy="1568189"/>
          </a:xfrm>
          <a:prstGeom prst="rect">
            <a:avLst/>
          </a:prstGeom>
        </p:spPr>
      </p:pic>
      <p:pic>
        <p:nvPicPr>
          <p:cNvPr id="93" name="simFastMiddl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188" y="2697928"/>
            <a:ext cx="1995940" cy="1574778"/>
          </a:xfrm>
          <a:prstGeom prst="rect">
            <a:avLst/>
          </a:prstGeom>
        </p:spPr>
      </p:pic>
      <p:pic>
        <p:nvPicPr>
          <p:cNvPr id="94" name="simSlowMiddl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186" y="4606432"/>
            <a:ext cx="1995941" cy="157477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77604" y="2328596"/>
            <a:ext cx="27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Tail impact</a:t>
            </a:r>
            <a:endParaRPr lang="en-GB" dirty="0"/>
          </a:p>
        </p:txBody>
      </p:sp>
      <p:sp>
        <p:nvSpPr>
          <p:cNvPr id="96" name="TextBox 95"/>
          <p:cNvSpPr txBox="1"/>
          <p:nvPr/>
        </p:nvSpPr>
        <p:spPr>
          <a:xfrm>
            <a:off x="2773202" y="2335185"/>
            <a:ext cx="27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Middle impact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725889" y="2396740"/>
                <a:ext cx="6214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000" dirty="0" smtClean="0"/>
                  <a:t> m</a:t>
                </a:r>
                <a:endParaRPr lang="en-US" sz="10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89" y="2396740"/>
                <a:ext cx="621468" cy="246221"/>
              </a:xfrm>
              <a:prstGeom prst="rect">
                <a:avLst/>
              </a:prstGeom>
              <a:blipFill rotWithShape="1"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77604" y="2390150"/>
                <a:ext cx="6214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000" dirty="0" smtClean="0"/>
                  <a:t> m</a:t>
                </a:r>
                <a:endParaRPr lang="en-US" sz="1000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4" y="2390150"/>
                <a:ext cx="621468" cy="246221"/>
              </a:xfrm>
              <a:prstGeom prst="rect">
                <a:avLst/>
              </a:prstGeom>
              <a:blipFill rotWithShape="1"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-63531" y="4389111"/>
                <a:ext cx="6214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000" dirty="0" smtClean="0"/>
                  <a:t> m</a:t>
                </a:r>
                <a:endParaRPr lang="en-US" sz="1000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31" y="4389111"/>
                <a:ext cx="621468" cy="246221"/>
              </a:xfrm>
              <a:prstGeom prst="rect">
                <a:avLst/>
              </a:prstGeom>
              <a:blipFill rotWithShape="1"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516848" y="4440540"/>
                <a:ext cx="6214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000" dirty="0" smtClean="0"/>
                  <a:t> m</a:t>
                </a:r>
                <a:endParaRPr lang="en-US" sz="1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848" y="4440540"/>
                <a:ext cx="621468" cy="246221"/>
              </a:xfrm>
              <a:prstGeom prst="rect">
                <a:avLst/>
              </a:prstGeom>
              <a:blipFill rotWithShape="1"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 rot="16200000">
            <a:off x="-947349" y="3382083"/>
            <a:ext cx="217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Lateral</a:t>
            </a:r>
            <a:r>
              <a:rPr lang="fr-FR" sz="1200" dirty="0" smtClean="0"/>
              <a:t> </a:t>
            </a:r>
            <a:r>
              <a:rPr lang="fr-FR" sz="1200" dirty="0" err="1" smtClean="0"/>
              <a:t>deformation</a:t>
            </a:r>
            <a:endParaRPr lang="en-US" sz="1200" dirty="0"/>
          </a:p>
        </p:txBody>
      </p:sp>
      <p:sp>
        <p:nvSpPr>
          <p:cNvPr id="36" name="ZoneTexte 35"/>
          <p:cNvSpPr txBox="1"/>
          <p:nvPr/>
        </p:nvSpPr>
        <p:spPr>
          <a:xfrm rot="16200000">
            <a:off x="-947349" y="5282354"/>
            <a:ext cx="217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Lateral</a:t>
            </a:r>
            <a:r>
              <a:rPr lang="fr-FR" sz="1200" dirty="0" smtClean="0"/>
              <a:t> </a:t>
            </a:r>
            <a:r>
              <a:rPr lang="fr-FR" sz="1200" dirty="0" err="1" smtClean="0"/>
              <a:t>deformation</a:t>
            </a:r>
            <a:endParaRPr lang="en-US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943308" y="6443580"/>
            <a:ext cx="217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Abscissa</a:t>
            </a:r>
            <a:endParaRPr lang="en-US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45148" y="6448713"/>
            <a:ext cx="217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Abscissa</a:t>
            </a:r>
            <a:endParaRPr lang="en-US" sz="1200" dirty="0"/>
          </a:p>
        </p:txBody>
      </p:sp>
      <p:grpSp>
        <p:nvGrpSpPr>
          <p:cNvPr id="6" name="Groupe 5"/>
          <p:cNvGrpSpPr/>
          <p:nvPr/>
        </p:nvGrpSpPr>
        <p:grpSpPr>
          <a:xfrm>
            <a:off x="2725889" y="2687848"/>
            <a:ext cx="324899" cy="1584858"/>
            <a:chOff x="2725889" y="2687848"/>
            <a:chExt cx="324899" cy="1584858"/>
          </a:xfrm>
        </p:grpSpPr>
        <p:sp>
          <p:nvSpPr>
            <p:cNvPr id="5" name="ZoneTexte 4"/>
            <p:cNvSpPr txBox="1"/>
            <p:nvPr/>
          </p:nvSpPr>
          <p:spPr>
            <a:xfrm>
              <a:off x="2767202" y="2687848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2</a:t>
              </a:r>
              <a:endParaRPr lang="en-US" sz="11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761765" y="335451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34054" y="3681084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-1</a:t>
              </a:r>
              <a:endParaRPr lang="en-US" sz="1100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2725889" y="4011096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-2</a:t>
              </a:r>
              <a:endParaRPr lang="en-US" sz="11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2749545" y="302983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177605" y="2673998"/>
            <a:ext cx="324899" cy="1584858"/>
            <a:chOff x="2725889" y="2687848"/>
            <a:chExt cx="324899" cy="1584858"/>
          </a:xfrm>
        </p:grpSpPr>
        <p:sp>
          <p:nvSpPr>
            <p:cNvPr id="48" name="ZoneTexte 47"/>
            <p:cNvSpPr txBox="1"/>
            <p:nvPr/>
          </p:nvSpPr>
          <p:spPr>
            <a:xfrm>
              <a:off x="2767202" y="2687848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2</a:t>
              </a:r>
              <a:endParaRPr lang="en-US" sz="1100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2761765" y="335451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734054" y="3681084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-1</a:t>
              </a:r>
              <a:endParaRPr lang="en-US" sz="11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725889" y="4011096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-2</a:t>
              </a:r>
              <a:endParaRPr lang="en-US" sz="1100" dirty="0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2749545" y="302983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2706287" y="4643147"/>
            <a:ext cx="324899" cy="1584858"/>
            <a:chOff x="2725889" y="2687848"/>
            <a:chExt cx="324899" cy="1584858"/>
          </a:xfrm>
        </p:grpSpPr>
        <p:sp>
          <p:nvSpPr>
            <p:cNvPr id="54" name="ZoneTexte 53"/>
            <p:cNvSpPr txBox="1"/>
            <p:nvPr/>
          </p:nvSpPr>
          <p:spPr>
            <a:xfrm>
              <a:off x="2767202" y="2687848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2</a:t>
              </a:r>
              <a:endParaRPr lang="en-US" sz="1100" dirty="0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761765" y="335451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2734054" y="3681084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-1</a:t>
              </a:r>
              <a:endParaRPr lang="en-US" sz="1100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2725889" y="4011096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-2</a:t>
              </a:r>
              <a:endParaRPr lang="en-US" sz="1100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749545" y="302983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126469" y="4643147"/>
            <a:ext cx="324899" cy="1584858"/>
            <a:chOff x="2725889" y="2687848"/>
            <a:chExt cx="324899" cy="1584858"/>
          </a:xfrm>
        </p:grpSpPr>
        <p:sp>
          <p:nvSpPr>
            <p:cNvPr id="60" name="ZoneTexte 59"/>
            <p:cNvSpPr txBox="1"/>
            <p:nvPr/>
          </p:nvSpPr>
          <p:spPr>
            <a:xfrm>
              <a:off x="2767202" y="2687848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2</a:t>
              </a:r>
              <a:endParaRPr lang="en-US" sz="1100" dirty="0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2761765" y="335451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734054" y="3681084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-1</a:t>
              </a:r>
              <a:endParaRPr lang="en-US" sz="1100" dirty="0"/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2725889" y="4011096"/>
              <a:ext cx="316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-2</a:t>
              </a:r>
              <a:endParaRPr lang="en-US" sz="1100" dirty="0"/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2749545" y="3029832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876873" y="6181211"/>
            <a:ext cx="2284964" cy="269793"/>
            <a:chOff x="2876873" y="6181211"/>
            <a:chExt cx="2284964" cy="269793"/>
          </a:xfrm>
        </p:grpSpPr>
        <p:sp>
          <p:nvSpPr>
            <p:cNvPr id="86" name="ZoneTexte 85"/>
            <p:cNvSpPr txBox="1"/>
            <p:nvPr/>
          </p:nvSpPr>
          <p:spPr>
            <a:xfrm>
              <a:off x="2876873" y="6189394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285512" y="6181211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371217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2</a:t>
              </a:r>
              <a:endParaRPr lang="en-US" sz="1100" dirty="0"/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4087733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3</a:t>
              </a:r>
              <a:endParaRPr lang="en-US" sz="1100" dirty="0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4495947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4</a:t>
              </a:r>
              <a:endParaRPr lang="en-US" sz="1100" dirty="0"/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489241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5</a:t>
              </a:r>
              <a:endParaRPr lang="en-US" sz="1100" dirty="0"/>
            </a:p>
          </p:txBody>
        </p:sp>
      </p:grpSp>
      <p:grpSp>
        <p:nvGrpSpPr>
          <p:cNvPr id="99" name="Groupe 98"/>
          <p:cNvGrpSpPr/>
          <p:nvPr/>
        </p:nvGrpSpPr>
        <p:grpSpPr>
          <a:xfrm>
            <a:off x="2876873" y="4238332"/>
            <a:ext cx="2284964" cy="269793"/>
            <a:chOff x="2876873" y="6181211"/>
            <a:chExt cx="2284964" cy="269793"/>
          </a:xfrm>
        </p:grpSpPr>
        <p:sp>
          <p:nvSpPr>
            <p:cNvPr id="100" name="ZoneTexte 99"/>
            <p:cNvSpPr txBox="1"/>
            <p:nvPr/>
          </p:nvSpPr>
          <p:spPr>
            <a:xfrm>
              <a:off x="2876873" y="6189394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3285512" y="6181211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371217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2</a:t>
              </a:r>
              <a:endParaRPr lang="en-US" sz="1100" dirty="0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4087733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3</a:t>
              </a:r>
              <a:endParaRPr lang="en-US" sz="1100" dirty="0"/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4495947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4</a:t>
              </a:r>
              <a:endParaRPr lang="en-US" sz="1100" dirty="0"/>
            </a:p>
          </p:txBody>
        </p:sp>
        <p:sp>
          <p:nvSpPr>
            <p:cNvPr id="105" name="ZoneTexte 104"/>
            <p:cNvSpPr txBox="1"/>
            <p:nvPr/>
          </p:nvSpPr>
          <p:spPr>
            <a:xfrm>
              <a:off x="489241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5</a:t>
              </a:r>
              <a:endParaRPr lang="en-US" sz="1100" dirty="0"/>
            </a:p>
          </p:txBody>
        </p:sp>
      </p:grpSp>
      <p:grpSp>
        <p:nvGrpSpPr>
          <p:cNvPr id="106" name="Groupe 105"/>
          <p:cNvGrpSpPr/>
          <p:nvPr/>
        </p:nvGrpSpPr>
        <p:grpSpPr>
          <a:xfrm>
            <a:off x="288516" y="4230149"/>
            <a:ext cx="2284964" cy="269793"/>
            <a:chOff x="2876873" y="6181211"/>
            <a:chExt cx="2284964" cy="269793"/>
          </a:xfrm>
        </p:grpSpPr>
        <p:sp>
          <p:nvSpPr>
            <p:cNvPr id="107" name="ZoneTexte 106"/>
            <p:cNvSpPr txBox="1"/>
            <p:nvPr/>
          </p:nvSpPr>
          <p:spPr>
            <a:xfrm>
              <a:off x="2876873" y="6189394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0</a:t>
              </a:r>
              <a:endParaRPr lang="en-US" sz="1100" dirty="0"/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3285512" y="6181211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 smtClean="0"/>
                <a:t>1</a:t>
              </a:r>
              <a:endParaRPr lang="en-US" sz="1100" dirty="0"/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371217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2</a:t>
              </a:r>
              <a:endParaRPr lang="en-US" sz="1100" dirty="0"/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4087733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3</a:t>
              </a:r>
              <a:endParaRPr lang="en-US" sz="1100" dirty="0"/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4495947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4</a:t>
              </a:r>
              <a:endParaRPr lang="en-US" sz="1100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4892416" y="6188916"/>
              <a:ext cx="269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5</a:t>
              </a:r>
              <a:endParaRPr lang="en-US" sz="1100" dirty="0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82448" y="4606433"/>
            <a:ext cx="2284964" cy="1788484"/>
            <a:chOff x="282448" y="4573481"/>
            <a:chExt cx="2284964" cy="1788484"/>
          </a:xfrm>
        </p:grpSpPr>
        <p:pic>
          <p:nvPicPr>
            <p:cNvPr id="92" name="simSlowLeft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437203" y="4573481"/>
              <a:ext cx="1987590" cy="1568189"/>
            </a:xfrm>
            <a:prstGeom prst="rect">
              <a:avLst/>
            </a:prstGeom>
          </p:spPr>
        </p:pic>
        <p:grpSp>
          <p:nvGrpSpPr>
            <p:cNvPr id="121" name="Groupe 120"/>
            <p:cNvGrpSpPr/>
            <p:nvPr/>
          </p:nvGrpSpPr>
          <p:grpSpPr>
            <a:xfrm>
              <a:off x="282448" y="6092172"/>
              <a:ext cx="2284964" cy="269793"/>
              <a:chOff x="2876873" y="6181211"/>
              <a:chExt cx="2284964" cy="269793"/>
            </a:xfrm>
          </p:grpSpPr>
          <p:sp>
            <p:nvSpPr>
              <p:cNvPr id="122" name="ZoneTexte 121"/>
              <p:cNvSpPr txBox="1"/>
              <p:nvPr/>
            </p:nvSpPr>
            <p:spPr>
              <a:xfrm>
                <a:off x="2876873" y="6189394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/>
                  <a:t>0</a:t>
                </a:r>
                <a:endParaRPr lang="en-US" sz="1100" dirty="0"/>
              </a:p>
            </p:txBody>
          </p:sp>
          <p:sp>
            <p:nvSpPr>
              <p:cNvPr id="123" name="ZoneTexte 122"/>
              <p:cNvSpPr txBox="1"/>
              <p:nvPr/>
            </p:nvSpPr>
            <p:spPr>
              <a:xfrm>
                <a:off x="3285512" y="6181211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 smtClean="0"/>
                  <a:t>1</a:t>
                </a:r>
                <a:endParaRPr lang="en-US" sz="1100" dirty="0"/>
              </a:p>
            </p:txBody>
          </p:sp>
          <p:sp>
            <p:nvSpPr>
              <p:cNvPr id="124" name="ZoneTexte 123"/>
              <p:cNvSpPr txBox="1"/>
              <p:nvPr/>
            </p:nvSpPr>
            <p:spPr>
              <a:xfrm>
                <a:off x="3712176" y="6188916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/>
                  <a:t>2</a:t>
                </a:r>
                <a:endParaRPr lang="en-US" sz="1100" dirty="0"/>
              </a:p>
            </p:txBody>
          </p:sp>
          <p:sp>
            <p:nvSpPr>
              <p:cNvPr id="125" name="ZoneTexte 124"/>
              <p:cNvSpPr txBox="1"/>
              <p:nvPr/>
            </p:nvSpPr>
            <p:spPr>
              <a:xfrm>
                <a:off x="4087733" y="6188916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/>
                  <a:t>3</a:t>
                </a:r>
                <a:endParaRPr lang="en-US" sz="1100" dirty="0"/>
              </a:p>
            </p:txBody>
          </p:sp>
          <p:sp>
            <p:nvSpPr>
              <p:cNvPr id="126" name="ZoneTexte 125"/>
              <p:cNvSpPr txBox="1"/>
              <p:nvPr/>
            </p:nvSpPr>
            <p:spPr>
              <a:xfrm>
                <a:off x="4495947" y="6188916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/>
                  <a:t>4</a:t>
                </a:r>
                <a:endParaRPr lang="en-US" sz="1100" dirty="0"/>
              </a:p>
            </p:txBody>
          </p:sp>
          <p:sp>
            <p:nvSpPr>
              <p:cNvPr id="127" name="ZoneTexte 126"/>
              <p:cNvSpPr txBox="1"/>
              <p:nvPr/>
            </p:nvSpPr>
            <p:spPr>
              <a:xfrm>
                <a:off x="4892416" y="6188916"/>
                <a:ext cx="269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100" dirty="0"/>
                  <a:t>5</a:t>
                </a:r>
                <a:endParaRPr lang="en-US" sz="1100" dirty="0"/>
              </a:p>
            </p:txBody>
          </p:sp>
        </p:grpSp>
      </p:grpSp>
      <p:sp>
        <p:nvSpPr>
          <p:cNvPr id="128" name="ZoneTexte 127"/>
          <p:cNvSpPr txBox="1"/>
          <p:nvPr/>
        </p:nvSpPr>
        <p:spPr>
          <a:xfrm>
            <a:off x="330004" y="2542550"/>
            <a:ext cx="310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</a:t>
            </a:r>
            <a:endParaRPr lang="en-US" sz="1000" dirty="0"/>
          </a:p>
        </p:txBody>
      </p:sp>
      <p:sp>
        <p:nvSpPr>
          <p:cNvPr id="129" name="ZoneTexte 128"/>
          <p:cNvSpPr txBox="1"/>
          <p:nvPr/>
        </p:nvSpPr>
        <p:spPr>
          <a:xfrm>
            <a:off x="2449994" y="4115221"/>
            <a:ext cx="310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</a:t>
            </a:r>
            <a:endParaRPr lang="en-US" sz="1000" dirty="0"/>
          </a:p>
        </p:txBody>
      </p:sp>
      <p:sp>
        <p:nvSpPr>
          <p:cNvPr id="130" name="ZoneTexte 129"/>
          <p:cNvSpPr txBox="1"/>
          <p:nvPr/>
        </p:nvSpPr>
        <p:spPr>
          <a:xfrm>
            <a:off x="5052711" y="4107038"/>
            <a:ext cx="310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</a:t>
            </a:r>
            <a:endParaRPr lang="en-US" sz="10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5052711" y="6035746"/>
            <a:ext cx="310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</a:t>
            </a:r>
            <a:endParaRPr lang="en-US" sz="10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2438811" y="6051511"/>
            <a:ext cx="310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32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Aeroelasticity</a:t>
            </a:r>
            <a:r>
              <a:rPr lang="fr-FR" sz="3100" dirty="0" smtClean="0"/>
              <a:t> Interactions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5" t="10775" r="1310" b="4105"/>
          <a:stretch/>
        </p:blipFill>
        <p:spPr>
          <a:xfrm>
            <a:off x="4634015" y="2237265"/>
            <a:ext cx="7440221" cy="448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381722"/>
            <a:ext cx="3918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/>
              <a:t>Legend :</a:t>
            </a: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</a:rPr>
              <a:t>Flight Dynamics and Actuators</a:t>
            </a: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rgbClr val="FF0000"/>
                </a:solidFill>
              </a:rPr>
              <a:t>Structural Model</a:t>
            </a: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rgbClr val="00B050"/>
                </a:solidFill>
              </a:rPr>
              <a:t>Servo-</a:t>
            </a:r>
            <a:r>
              <a:rPr lang="en-GB" sz="2400" dirty="0" err="1" smtClean="0">
                <a:solidFill>
                  <a:srgbClr val="00B050"/>
                </a:solidFill>
              </a:rPr>
              <a:t>aeroelasticity</a:t>
            </a:r>
            <a:endParaRPr lang="en-GB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60152"/>
            <a:ext cx="11301048" cy="927080"/>
          </a:xfrm>
        </p:spPr>
        <p:txBody>
          <a:bodyPr>
            <a:normAutofit/>
          </a:bodyPr>
          <a:lstStyle/>
          <a:p>
            <a:r>
              <a:rPr lang="fr-FR" noProof="1" smtClean="0"/>
              <a:t>Control Architectures</a:t>
            </a:r>
            <a:endParaRPr lang="fr-FR" noProof="1"/>
          </a:p>
        </p:txBody>
      </p:sp>
      <p:sp>
        <p:nvSpPr>
          <p:cNvPr id="5" name="ZoneTexte 4"/>
          <p:cNvSpPr txBox="1"/>
          <p:nvPr/>
        </p:nvSpPr>
        <p:spPr>
          <a:xfrm>
            <a:off x="3063025" y="2736959"/>
            <a:ext cx="6065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dirty="0" err="1" smtClean="0"/>
              <a:t>Lateral</a:t>
            </a:r>
            <a:r>
              <a:rPr lang="fr-FR" sz="2000" dirty="0" smtClean="0"/>
              <a:t> </a:t>
            </a:r>
            <a:r>
              <a:rPr lang="fr-FR" sz="2000" dirty="0" err="1" smtClean="0"/>
              <a:t>Acceleration</a:t>
            </a:r>
            <a:r>
              <a:rPr lang="fr-FR" sz="2000" dirty="0" smtClean="0"/>
              <a:t> Control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Notch</a:t>
            </a:r>
            <a:r>
              <a:rPr lang="fr-FR" sz="2000" dirty="0" smtClean="0"/>
              <a:t> </a:t>
            </a:r>
            <a:r>
              <a:rPr lang="fr-FR" sz="2000" dirty="0" err="1" smtClean="0"/>
              <a:t>Filtering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Sensors</a:t>
            </a:r>
            <a:r>
              <a:rPr lang="fr-FR" sz="2000" dirty="0" smtClean="0"/>
              <a:t> Placement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Bending</a:t>
            </a:r>
            <a:r>
              <a:rPr lang="fr-FR" sz="2000" dirty="0" smtClean="0"/>
              <a:t> Active </a:t>
            </a:r>
            <a:r>
              <a:rPr lang="fr-FR" sz="2000" dirty="0" err="1" smtClean="0"/>
              <a:t>Damping</a:t>
            </a:r>
            <a:endParaRPr lang="en-GB" sz="2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0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56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410</Words>
  <Application>Microsoft Office PowerPoint</Application>
  <PresentationFormat>Widescreen</PresentationFormat>
  <Paragraphs>249</Paragraphs>
  <Slides>23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Thème Office</vt:lpstr>
      <vt:lpstr>Active Damping of Missile  Bending Vibrations</vt:lpstr>
      <vt:lpstr>Why Active Damping ?</vt:lpstr>
      <vt:lpstr>PowerPoint Presentation</vt:lpstr>
      <vt:lpstr>Servo-aeroelasticity Modeling</vt:lpstr>
      <vt:lpstr>Aeroelasticity Modelling ASTER-30 Characteristics</vt:lpstr>
      <vt:lpstr>Aeroelasticity Modeling Flight Dynamics</vt:lpstr>
      <vt:lpstr>Aeroelasticity Modeling Bending Dynamics</vt:lpstr>
      <vt:lpstr>Aeroelasticity Modeling Aeroelasticity Interactions</vt:lpstr>
      <vt:lpstr>Control Architectures</vt:lpstr>
      <vt:lpstr>Control Architectures Lateral Acceleration Control</vt:lpstr>
      <vt:lpstr>Control Architectures Notch Filtering</vt:lpstr>
      <vt:lpstr>Control Architectures Sensors Placement</vt:lpstr>
      <vt:lpstr>Control Architectures Bending Active Damping</vt:lpstr>
      <vt:lpstr>Control Architectures Bending Active Damping</vt:lpstr>
      <vt:lpstr>Control Architectures Bending Active Damping</vt:lpstr>
      <vt:lpstr>Controllers Performance</vt:lpstr>
      <vt:lpstr>Control Architectures Robustness to Uncertainty</vt:lpstr>
      <vt:lpstr>Control Architectures Robustness to Uncertainty</vt:lpstr>
      <vt:lpstr>Control Architectures Robustness to Uncertainty</vt:lpstr>
      <vt:lpstr>Control Architectures Tracking</vt:lpstr>
      <vt:lpstr>Control Architectures Vibrations Alleviation</vt:lpstr>
      <vt:lpstr>Summary and 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Verhaegen, Anatole</dc:creator>
  <cp:lastModifiedBy>Verhaegen, Anatole</cp:lastModifiedBy>
  <cp:revision>90</cp:revision>
  <dcterms:created xsi:type="dcterms:W3CDTF">2015-04-25T16:37:20Z</dcterms:created>
  <dcterms:modified xsi:type="dcterms:W3CDTF">2015-09-09T07:20:02Z</dcterms:modified>
</cp:coreProperties>
</file>